
<file path=[Content_Types].xml><?xml version="1.0" encoding="utf-8"?>
<Types xmlns="http://schemas.openxmlformats.org/package/2006/content-types">
  <Default Extension="tmp" ContentType="image/png"/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2"/>
  </p:notesMasterIdLst>
  <p:sldIdLst>
    <p:sldId id="256" r:id="rId5"/>
    <p:sldId id="257" r:id="rId6"/>
    <p:sldId id="258" r:id="rId7"/>
    <p:sldId id="262" r:id="rId8"/>
    <p:sldId id="263" r:id="rId9"/>
    <p:sldId id="275" r:id="rId10"/>
    <p:sldId id="274" r:id="rId11"/>
    <p:sldId id="264" r:id="rId12"/>
    <p:sldId id="266" r:id="rId13"/>
    <p:sldId id="267" r:id="rId14"/>
    <p:sldId id="265" r:id="rId15"/>
    <p:sldId id="269" r:id="rId16"/>
    <p:sldId id="268" r:id="rId17"/>
    <p:sldId id="271" r:id="rId18"/>
    <p:sldId id="272" r:id="rId19"/>
    <p:sldId id="273" r:id="rId20"/>
    <p:sldId id="260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651"/>
    <a:srgbClr val="007B3B"/>
    <a:srgbClr val="00713A"/>
    <a:srgbClr val="068817"/>
    <a:srgbClr val="079418"/>
    <a:srgbClr val="74C427"/>
    <a:srgbClr val="A6C44B"/>
    <a:srgbClr val="8AC44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233" autoAdjust="0"/>
    <p:restoredTop sz="94532"/>
  </p:normalViewPr>
  <p:slideViewPr>
    <p:cSldViewPr snapToGrid="0" snapToObjects="1">
      <p:cViewPr varScale="1">
        <p:scale>
          <a:sx n="65" d="100"/>
          <a:sy n="65" d="100"/>
        </p:scale>
        <p:origin x="944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9F0A63-798F-4220-BDF6-4F2A310BE513}" type="datetimeFigureOut">
              <a:rPr lang="en-US" smtClean="0"/>
              <a:t>10/20/2020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21ACC4-E66A-45E9-847A-A5289B8226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0538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BDB274-ECD9-6844-9790-21A98E226B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71F342-481B-6046-AC35-EAEC748157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B2C935-632D-5245-A926-94951C6CF1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DEE86-343E-4E52-A9F2-5D2AFC375F8E}" type="datetime1">
              <a:rPr lang="en-US" smtClean="0"/>
              <a:t>10/20/2020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FE5520-4DEB-FD4B-9F22-EB7C51525F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8256D7-680F-CB4B-B10E-1D6FFA76A3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0F34E-4A79-A240-AEA8-3E29BB228B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504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D1FA28-CC45-F14D-ADC5-88A589FAB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1DB90E-8EE2-7442-BE25-64F438EED9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90B67D-8C42-0146-A757-97FBF60C0D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FCB42-DC1C-4C4F-8BF5-58C19F445211}" type="datetime1">
              <a:rPr lang="en-US" smtClean="0"/>
              <a:t>10/20/2020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8E126A-6778-D041-A7E0-9E73492BF2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A5F1-74BE-7F4C-BAE9-5E0A21738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0F34E-4A79-A240-AEA8-3E29BB228B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9737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4230DE2-B4E8-9542-A63A-021B2333768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5F23E2-9DA6-7745-8D21-1B63693569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8D683C-E1FF-4F43-8D98-C271E6D739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87E0D-AFDA-459C-902A-77C930534CBF}" type="datetime1">
              <a:rPr lang="en-US" smtClean="0"/>
              <a:t>10/20/2020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40DC9B-8287-2E43-BFC8-208D4D3CB8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12AD24-758C-044A-BF6A-2B1330BB7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0F34E-4A79-A240-AEA8-3E29BB228B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40959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CC353-9FBE-5141-8529-377FCB0DA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D30843-08AB-CC45-97F8-99A8E27BA1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E64518-F3DB-A744-B69B-BF882A572A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0C5F76-5E10-4AEF-869E-0247C6F0D1CC}" type="datetime1">
              <a:rPr lang="en-US" smtClean="0"/>
              <a:t>10/20/2020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FA3B07-70E9-4A47-97A0-383E69C07E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5EBA83-4E92-6144-A2C2-531FEF598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0F34E-4A79-A240-AEA8-3E29BB228B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6305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DF050-A008-D041-8679-9B7B4AD0D0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7D1FC5-B68F-274C-BB41-EE6FC34654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407DBC-D1BC-924F-AB42-F07F6E6CFC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7F169-01A6-4B1E-A47F-4A7155CB8565}" type="datetime1">
              <a:rPr lang="en-US" smtClean="0"/>
              <a:t>10/20/2020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F9AC5E-374F-1045-8258-855EA19F15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85D3C0-ECB7-4049-B237-A50B432E0F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0F34E-4A79-A240-AEA8-3E29BB228B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2354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3A6DFC-FC76-AA41-A84C-F496755B5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AD9D3A-21F0-4E40-8FC1-D9528CD437C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B1EB2C-1ECD-F74F-82EE-AE5338B309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DE6951-1B67-AD49-8D4D-58FF99B604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5E048-CB7C-4B00-84F5-39B102FE9781}" type="datetime1">
              <a:rPr lang="en-US" smtClean="0"/>
              <a:t>10/20/2020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63D3E7-3115-F249-8615-5BB380A369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538C44-679D-054B-A50A-A5F49A6CCF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0F34E-4A79-A240-AEA8-3E29BB228B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6184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D8597-00D1-9C45-A992-045A3BCF3F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D7F22F-BAD6-CA47-956E-3FEB21FD8C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F811C0-F7D6-D04A-8F95-C9184FC81A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E68642-809B-9844-B0DC-46C9DDE0D5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F5D80E5-D2D5-4947-934C-B181284E3B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513D0AF-54FC-304C-8CDD-8D6A25A1A1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A94CA-0C3F-4F76-B54A-E9C7F5256EFE}" type="datetime1">
              <a:rPr lang="en-US" smtClean="0"/>
              <a:t>10/20/2020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9F3680-FC12-0948-B162-CF43770055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F586D9-BFB2-DB4B-B83A-08B3191198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0F34E-4A79-A240-AEA8-3E29BB228B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04047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316FD0-4A21-B64D-8605-6DFE78A65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334D0E3-11DA-8245-88F0-87AC3D4CDA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42E04-E4B5-4DFB-A5EF-8521A604DB1B}" type="datetime1">
              <a:rPr lang="en-US" smtClean="0"/>
              <a:t>10/20/2020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F587B2-78B8-D540-ADCF-B3B99F7E52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52A16A-DDA8-124B-9300-37B5CE13A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0F34E-4A79-A240-AEA8-3E29BB228B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083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8E55749-D3F6-5B40-B60A-AD6835E75C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03E67E-64DB-4E54-A06D-62800F9BC7D1}" type="datetime1">
              <a:rPr lang="en-US" smtClean="0"/>
              <a:t>10/20/2020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4328217-89D3-A345-901C-432A3E87EC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DD66D9-C338-AE44-BBDD-60CB783A1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0F34E-4A79-A240-AEA8-3E29BB228B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46481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EF945-51BE-8E41-A001-8556328E0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D31D16-F809-694B-8A56-EE18EDD3D6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6FB139-7CE6-4D46-9C0F-158A6D60CC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1B1C3C-1F82-DD4C-AC61-765315FA2A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29154-5495-40C2-8C85-6AB210CA44DA}" type="datetime1">
              <a:rPr lang="en-US" smtClean="0"/>
              <a:t>10/20/2020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865035-F317-3C4F-BE6B-DBA53E9FFB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6CEF8A-E308-904B-8554-2B093BAF3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0F34E-4A79-A240-AEA8-3E29BB228B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9068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E1AD82-5A17-3442-A391-EAC94984A3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F951955-18A8-AC41-94B9-B2603FDF84B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884506-8CF4-5B4E-B0B3-3B52DDCB0D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D8C3ED-FF8B-274F-9D47-0425A93E87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67C89-03EF-4D28-9729-C96E9EEC51ED}" type="datetime1">
              <a:rPr lang="en-US" smtClean="0"/>
              <a:t>10/20/2020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F9DCA7-07CA-7B42-989B-53A2AA2655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3F7C12-4324-B949-8183-E9B72EA487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0F34E-4A79-A240-AEA8-3E29BB228B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9410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C9732FA-7F9B-6447-A218-D2AAD07F08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FBFB8C-7133-5948-A11E-0C2B393FA7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88C691-56B7-4549-B5F1-C735DF3E2A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B92BCB-8B05-4411-A8CB-9FBE5DB08B39}" type="datetime1">
              <a:rPr lang="en-US" smtClean="0"/>
              <a:t>10/20/2020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0FC477-BFEF-6A40-8A64-F22652C6F8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3B950F-F683-5649-A761-C180536A30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60F34E-4A79-A240-AEA8-3E29BB228B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8635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tmp"/><Relationship Id="rId4" Type="http://schemas.openxmlformats.org/officeDocument/2006/relationships/image" Target="../media/image16.tm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tmp"/><Relationship Id="rId4" Type="http://schemas.openxmlformats.org/officeDocument/2006/relationships/image" Target="../media/image18.tmp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tmp"/><Relationship Id="rId3" Type="http://schemas.openxmlformats.org/officeDocument/2006/relationships/image" Target="../media/image20.tmp"/><Relationship Id="rId7" Type="http://schemas.openxmlformats.org/officeDocument/2006/relationships/image" Target="../media/image23.tmp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emf"/><Relationship Id="rId5" Type="http://schemas.openxmlformats.org/officeDocument/2006/relationships/image" Target="../media/image22.tmp"/><Relationship Id="rId4" Type="http://schemas.openxmlformats.org/officeDocument/2006/relationships/image" Target="../media/image21.tmp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tmp"/><Relationship Id="rId3" Type="http://schemas.openxmlformats.org/officeDocument/2006/relationships/image" Target="../media/image3.emf"/><Relationship Id="rId7" Type="http://schemas.openxmlformats.org/officeDocument/2006/relationships/image" Target="../media/image28.tmp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tmp"/><Relationship Id="rId5" Type="http://schemas.openxmlformats.org/officeDocument/2006/relationships/image" Target="../media/image26.tmp"/><Relationship Id="rId4" Type="http://schemas.openxmlformats.org/officeDocument/2006/relationships/image" Target="../media/image25.tm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mp"/><Relationship Id="rId7" Type="http://schemas.openxmlformats.org/officeDocument/2006/relationships/image" Target="../media/image33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emf"/><Relationship Id="rId5" Type="http://schemas.openxmlformats.org/officeDocument/2006/relationships/image" Target="../media/image32.png"/><Relationship Id="rId4" Type="http://schemas.openxmlformats.org/officeDocument/2006/relationships/image" Target="../media/image31.tm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tm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tm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tm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mp"/><Relationship Id="rId7" Type="http://schemas.openxmlformats.org/officeDocument/2006/relationships/image" Target="../media/image3.emf"/><Relationship Id="rId2" Type="http://schemas.openxmlformats.org/officeDocument/2006/relationships/image" Target="../media/image7.t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tmp"/><Relationship Id="rId5" Type="http://schemas.openxmlformats.org/officeDocument/2006/relationships/image" Target="../media/image4.emf"/><Relationship Id="rId4" Type="http://schemas.openxmlformats.org/officeDocument/2006/relationships/image" Target="../media/image9.tmp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tmp"/><Relationship Id="rId3" Type="http://schemas.openxmlformats.org/officeDocument/2006/relationships/image" Target="../media/image11.tmp"/><Relationship Id="rId7" Type="http://schemas.openxmlformats.org/officeDocument/2006/relationships/image" Target="../media/image14.tmp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emf"/><Relationship Id="rId5" Type="http://schemas.openxmlformats.org/officeDocument/2006/relationships/image" Target="../media/image13.tmp"/><Relationship Id="rId4" Type="http://schemas.openxmlformats.org/officeDocument/2006/relationships/image" Target="../media/image12.tm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D3AACC9-6128-D644-BB32-5E823AB3C0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7445" y="1982512"/>
            <a:ext cx="3092980" cy="103728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850BB8E-98B9-0443-9518-BB0B496E8AF5}"/>
              </a:ext>
            </a:extLst>
          </p:cNvPr>
          <p:cNvSpPr/>
          <p:nvPr/>
        </p:nvSpPr>
        <p:spPr>
          <a:xfrm>
            <a:off x="0" y="0"/>
            <a:ext cx="12192000" cy="5866726"/>
          </a:xfrm>
          <a:prstGeom prst="rect">
            <a:avLst/>
          </a:prstGeom>
          <a:gradFill flip="none" rotWithShape="1">
            <a:gsLst>
              <a:gs pos="0">
                <a:srgbClr val="00A44E"/>
              </a:gs>
              <a:gs pos="100000">
                <a:srgbClr val="004A24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9F5A9FDE-E9C9-EC40-9ACD-E0B75041F0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71187" y="3936583"/>
            <a:ext cx="5049625" cy="1169809"/>
          </a:xfrm>
        </p:spPr>
        <p:txBody>
          <a:bodyPr>
            <a:normAutofit/>
          </a:bodyPr>
          <a:lstStyle/>
          <a:p>
            <a:pPr>
              <a:spcBef>
                <a:spcPts val="1600"/>
              </a:spcBef>
            </a:pPr>
            <a:r>
              <a:rPr lang="en-US" sz="2000" dirty="0" smtClean="0">
                <a:solidFill>
                  <a:schemeClr val="bg1"/>
                </a:solidFill>
              </a:rPr>
              <a:t>ROHITH KUMAR REDDY VANGOORU</a:t>
            </a:r>
            <a:endParaRPr lang="en-US" sz="2000" dirty="0">
              <a:solidFill>
                <a:schemeClr val="bg1"/>
              </a:solidFill>
            </a:endParaRPr>
          </a:p>
          <a:p>
            <a:pPr>
              <a:spcBef>
                <a:spcPts val="1600"/>
              </a:spcBef>
            </a:pPr>
            <a:r>
              <a:rPr lang="en-US" sz="1400" smtClean="0">
                <a:solidFill>
                  <a:schemeClr val="bg1"/>
                </a:solidFill>
                <a:latin typeface="+mj-lt"/>
              </a:rPr>
              <a:t>INFO 5810 </a:t>
            </a:r>
            <a:r>
              <a:rPr lang="en-US" sz="1400" dirty="0" smtClean="0">
                <a:solidFill>
                  <a:schemeClr val="bg1"/>
                </a:solidFill>
                <a:latin typeface="+mj-lt"/>
              </a:rPr>
              <a:t>Fall 2019</a:t>
            </a:r>
          </a:p>
          <a:p>
            <a:pPr>
              <a:spcBef>
                <a:spcPts val="0"/>
              </a:spcBef>
            </a:pPr>
            <a:r>
              <a:rPr lang="en-US" sz="1400" dirty="0" smtClean="0">
                <a:solidFill>
                  <a:schemeClr val="bg1"/>
                </a:solidFill>
                <a:latin typeface="+mj-lt"/>
              </a:rPr>
              <a:t>Mid </a:t>
            </a:r>
            <a:r>
              <a:rPr lang="en-US" sz="1400" dirty="0">
                <a:solidFill>
                  <a:schemeClr val="bg1"/>
                </a:solidFill>
                <a:latin typeface="+mj-lt"/>
              </a:rPr>
              <a:t>Term Evaluation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04D1D62-CFD6-D946-AAA1-A9E54335DC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6453" y="772134"/>
            <a:ext cx="2999092" cy="299909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7150409-2749-4E4A-AEA0-DAA2D0507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0F34E-4A79-A240-AEA8-3E29BB228B1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1616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DB1086-1365-B942-BFE2-A2552509A3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1789" y="1100231"/>
            <a:ext cx="10677965" cy="4916518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Specific data analysis goals: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7AD38CC-4F1C-48A1-AB51-7AEC952911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789" y="345461"/>
            <a:ext cx="10677965" cy="754769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079418"/>
                </a:solidFill>
              </a:rPr>
              <a:t>Data analysis results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896B3D-642C-4784-AEDF-18C003365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0F34E-4A79-A240-AEA8-3E29BB228B1B}" type="slidenum">
              <a:rPr lang="en-US" smtClean="0"/>
              <a:t>10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9B30FB0-FF45-D042-89A3-79367CD4EE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12" y="6061446"/>
            <a:ext cx="1599045" cy="68530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CB6D677-D81E-484B-BFB8-CF94D1CE17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4966" y="6315928"/>
            <a:ext cx="2358689" cy="113868"/>
          </a:xfrm>
          <a:prstGeom prst="rect">
            <a:avLst/>
          </a:prstGeom>
        </p:spPr>
      </p:pic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789" y="1535499"/>
            <a:ext cx="5589179" cy="3616604"/>
          </a:xfrm>
          <a:prstGeom prst="rect">
            <a:avLst/>
          </a:prstGeom>
        </p:spPr>
      </p:pic>
      <p:pic>
        <p:nvPicPr>
          <p:cNvPr id="9" name="Picture 8" descr="Screen Clippi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9361" y="1641986"/>
            <a:ext cx="4572000" cy="3510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5631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DB1086-1365-B942-BFE2-A2552509A3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1789" y="1100231"/>
            <a:ext cx="10677965" cy="4916518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Overall data analysis: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7AD38CC-4F1C-48A1-AB51-7AEC952911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789" y="345461"/>
            <a:ext cx="10677965" cy="754769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079418"/>
                </a:solidFill>
              </a:rPr>
              <a:t>Data analysis results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896B3D-642C-4784-AEDF-18C003365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0F34E-4A79-A240-AEA8-3E29BB228B1B}" type="slidenum">
              <a:rPr lang="en-US" smtClean="0"/>
              <a:t>11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9B30FB0-FF45-D042-89A3-79367CD4EE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12" y="6061446"/>
            <a:ext cx="1599045" cy="68530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CB6D677-D81E-484B-BFB8-CF94D1CE17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4966" y="6315928"/>
            <a:ext cx="2358689" cy="113868"/>
          </a:xfrm>
          <a:prstGeom prst="rect">
            <a:avLst/>
          </a:prstGeom>
        </p:spPr>
      </p:pic>
      <p:pic>
        <p:nvPicPr>
          <p:cNvPr id="9" name="Picture 8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734" y="1554017"/>
            <a:ext cx="5919020" cy="4053642"/>
          </a:xfrm>
          <a:prstGeom prst="rect">
            <a:avLst/>
          </a:prstGeom>
        </p:spPr>
      </p:pic>
      <p:pic>
        <p:nvPicPr>
          <p:cNvPr id="11" name="Picture 10" descr="Screen Clippi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6441" y="2104501"/>
            <a:ext cx="6529672" cy="3047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8303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DB1086-1365-B942-BFE2-A2552509A3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1789" y="1100231"/>
            <a:ext cx="10677965" cy="4916518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Overall data analysis: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7AD38CC-4F1C-48A1-AB51-7AEC952911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789" y="345461"/>
            <a:ext cx="10677965" cy="754769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079418"/>
                </a:solidFill>
              </a:rPr>
              <a:t>Data analysis results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896B3D-642C-4784-AEDF-18C003365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0F34E-4A79-A240-AEA8-3E29BB228B1B}" type="slidenum">
              <a:rPr lang="en-US" smtClean="0"/>
              <a:t>12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CB6D677-D81E-484B-BFB8-CF94D1CE17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4966" y="6315928"/>
            <a:ext cx="2358689" cy="113868"/>
          </a:xfrm>
          <a:prstGeom prst="rect">
            <a:avLst/>
          </a:prstGeom>
        </p:spPr>
      </p:pic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789" y="1641922"/>
            <a:ext cx="4674779" cy="1819034"/>
          </a:xfrm>
          <a:prstGeom prst="rect">
            <a:avLst/>
          </a:prstGeom>
        </p:spPr>
      </p:pic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5606" y="1259948"/>
            <a:ext cx="3716594" cy="2021126"/>
          </a:xfrm>
          <a:prstGeom prst="rect">
            <a:avLst/>
          </a:prstGeom>
        </p:spPr>
      </p:pic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596" y="3643357"/>
            <a:ext cx="4385421" cy="291508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9B30FB0-FF45-D042-89A3-79367CD4EE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5538" y="6008232"/>
            <a:ext cx="1599045" cy="685305"/>
          </a:xfrm>
          <a:prstGeom prst="rect">
            <a:avLst/>
          </a:prstGeom>
        </p:spPr>
      </p:pic>
      <p:pic>
        <p:nvPicPr>
          <p:cNvPr id="8" name="Picture 7" descr="Screen Clippi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7900" y="3797382"/>
            <a:ext cx="4578177" cy="2607031"/>
          </a:xfrm>
          <a:prstGeom prst="rect">
            <a:avLst/>
          </a:prstGeom>
        </p:spPr>
      </p:pic>
      <p:pic>
        <p:nvPicPr>
          <p:cNvPr id="14" name="Picture 13" descr="Screen Clippi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5016" y="4091837"/>
            <a:ext cx="4166984" cy="1831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6019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DB1086-1365-B942-BFE2-A2552509A3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1789" y="1100231"/>
            <a:ext cx="10677965" cy="4916518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Overall data analysis: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7AD38CC-4F1C-48A1-AB51-7AEC952911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789" y="345461"/>
            <a:ext cx="10677965" cy="754769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079418"/>
                </a:solidFill>
              </a:rPr>
              <a:t>Data analysis results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896B3D-642C-4784-AEDF-18C003365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0F34E-4A79-A240-AEA8-3E29BB228B1B}" type="slidenum">
              <a:rPr lang="en-US" smtClean="0"/>
              <a:t>13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9B30FB0-FF45-D042-89A3-79367CD4EE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12" y="6061446"/>
            <a:ext cx="1599045" cy="68530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CB6D677-D81E-484B-BFB8-CF94D1CE17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4966" y="6315928"/>
            <a:ext cx="2358689" cy="113868"/>
          </a:xfrm>
          <a:prstGeom prst="rect">
            <a:avLst/>
          </a:prstGeom>
        </p:spPr>
      </p:pic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789" y="1485894"/>
            <a:ext cx="4559534" cy="228612"/>
          </a:xfrm>
          <a:prstGeom prst="rect">
            <a:avLst/>
          </a:prstGeom>
        </p:spPr>
      </p:pic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734" y="1854119"/>
            <a:ext cx="904569" cy="3917416"/>
          </a:xfrm>
          <a:prstGeom prst="rect">
            <a:avLst/>
          </a:prstGeom>
        </p:spPr>
      </p:pic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2248" y="2739022"/>
            <a:ext cx="4916080" cy="2147610"/>
          </a:xfrm>
          <a:prstGeom prst="rect">
            <a:avLst/>
          </a:prstGeom>
        </p:spPr>
      </p:pic>
      <p:pic>
        <p:nvPicPr>
          <p:cNvPr id="8" name="Picture 7" descr="Screen Clippi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8328" y="1193797"/>
            <a:ext cx="4146763" cy="2838596"/>
          </a:xfrm>
          <a:prstGeom prst="rect">
            <a:avLst/>
          </a:prstGeom>
        </p:spPr>
      </p:pic>
      <p:pic>
        <p:nvPicPr>
          <p:cNvPr id="9" name="Picture 8" descr="Screen Clippi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8420" y="4408180"/>
            <a:ext cx="5378726" cy="2082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5175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DB1086-1365-B942-BFE2-A2552509A3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1789" y="1100231"/>
            <a:ext cx="10677965" cy="4916518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Overall data analysis: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7AD38CC-4F1C-48A1-AB51-7AEC952911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789" y="345461"/>
            <a:ext cx="10677965" cy="754769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079418"/>
                </a:solidFill>
              </a:rPr>
              <a:t>Data analysis results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896B3D-642C-4784-AEDF-18C003365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0F34E-4A79-A240-AEA8-3E29BB228B1B}" type="slidenum">
              <a:rPr lang="en-US" smtClean="0"/>
              <a:t>14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CB6D677-D81E-484B-BFB8-CF94D1CE17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4966" y="6315928"/>
            <a:ext cx="2358689" cy="113868"/>
          </a:xfrm>
          <a:prstGeom prst="rect">
            <a:avLst/>
          </a:prstGeom>
        </p:spPr>
      </p:pic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734" y="1541467"/>
            <a:ext cx="4762361" cy="2550427"/>
          </a:xfrm>
          <a:prstGeom prst="rect">
            <a:avLst/>
          </a:prstGeom>
        </p:spPr>
      </p:pic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7850" y="1826148"/>
            <a:ext cx="5624408" cy="2265746"/>
          </a:xfrm>
          <a:prstGeom prst="rect">
            <a:avLst/>
          </a:prstGeom>
        </p:spPr>
      </p:pic>
      <p:pic>
        <p:nvPicPr>
          <p:cNvPr id="11" name="image8.png"/>
          <p:cNvPicPr/>
          <p:nvPr/>
        </p:nvPicPr>
        <p:blipFill>
          <a:blip r:embed="rId5"/>
          <a:srcRect/>
          <a:stretch>
            <a:fillRect/>
          </a:stretch>
        </p:blipFill>
        <p:spPr>
          <a:xfrm>
            <a:off x="1258530" y="4249404"/>
            <a:ext cx="2281083" cy="1937145"/>
          </a:xfrm>
          <a:prstGeom prst="rect">
            <a:avLst/>
          </a:prstGeom>
          <a:ln/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9B30FB0-FF45-D042-89A3-79367CD4EE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212" y="6061446"/>
            <a:ext cx="1599045" cy="685305"/>
          </a:xfrm>
          <a:prstGeom prst="rect">
            <a:avLst/>
          </a:prstGeom>
        </p:spPr>
      </p:pic>
      <p:pic>
        <p:nvPicPr>
          <p:cNvPr id="15" name="image15.png"/>
          <p:cNvPicPr/>
          <p:nvPr/>
        </p:nvPicPr>
        <p:blipFill>
          <a:blip r:embed="rId7"/>
          <a:srcRect/>
          <a:stretch>
            <a:fillRect/>
          </a:stretch>
        </p:blipFill>
        <p:spPr>
          <a:xfrm>
            <a:off x="4504310" y="4231729"/>
            <a:ext cx="4323653" cy="1972494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10779624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DB1086-1365-B942-BFE2-A2552509A3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1789" y="1100231"/>
            <a:ext cx="10677965" cy="4916518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Overall data analysis: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7AD38CC-4F1C-48A1-AB51-7AEC952911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789" y="345461"/>
            <a:ext cx="10677965" cy="754769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079418"/>
                </a:solidFill>
              </a:rPr>
              <a:t>Data analysis results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896B3D-642C-4784-AEDF-18C003365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0F34E-4A79-A240-AEA8-3E29BB228B1B}" type="slidenum">
              <a:rPr lang="en-US" smtClean="0"/>
              <a:t>15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9B30FB0-FF45-D042-89A3-79367CD4EE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12" y="6061446"/>
            <a:ext cx="1599045" cy="68530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CB6D677-D81E-484B-BFB8-CF94D1CE17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4966" y="6315928"/>
            <a:ext cx="2358689" cy="113868"/>
          </a:xfrm>
          <a:prstGeom prst="rect">
            <a:avLst/>
          </a:prstGeom>
        </p:spPr>
      </p:pic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789" y="1741793"/>
            <a:ext cx="7339321" cy="3390646"/>
          </a:xfrm>
          <a:prstGeom prst="rect">
            <a:avLst/>
          </a:prstGeom>
        </p:spPr>
      </p:pic>
      <p:pic>
        <p:nvPicPr>
          <p:cNvPr id="8" name="image11.png"/>
          <p:cNvPicPr/>
          <p:nvPr/>
        </p:nvPicPr>
        <p:blipFill>
          <a:blip r:embed="rId5"/>
          <a:srcRect/>
          <a:stretch>
            <a:fillRect/>
          </a:stretch>
        </p:blipFill>
        <p:spPr>
          <a:xfrm>
            <a:off x="8303234" y="1527775"/>
            <a:ext cx="2803464" cy="3642852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3036539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DB1086-1365-B942-BFE2-A2552509A3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1789" y="1100231"/>
            <a:ext cx="10677965" cy="4916518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Observations:</a:t>
            </a:r>
          </a:p>
          <a:p>
            <a:pPr>
              <a:lnSpc>
                <a:spcPct val="110000"/>
              </a:lnSpc>
            </a:pPr>
            <a:r>
              <a:rPr lang="en-US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Wii sports 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has the highest global sales of </a:t>
            </a:r>
            <a:r>
              <a:rPr lang="en-US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82.74.</a:t>
            </a:r>
          </a:p>
          <a:p>
            <a:pPr>
              <a:lnSpc>
                <a:spcPct val="110000"/>
              </a:lnSpc>
            </a:pPr>
            <a:r>
              <a:rPr lang="en-US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DS,PS2 and PS3 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are the top 3 platforms that published most games.</a:t>
            </a:r>
          </a:p>
          <a:p>
            <a:pPr>
              <a:lnSpc>
                <a:spcPct val="110000"/>
              </a:lnSpc>
            </a:pP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1981 and 1983 were top 2 years with most number of games published.</a:t>
            </a:r>
          </a:p>
          <a:p>
            <a:pPr>
              <a:lnSpc>
                <a:spcPct val="110000"/>
              </a:lnSpc>
            </a:pP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 2019, High sales were observed in the months of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may and 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September </a:t>
            </a:r>
            <a:r>
              <a:rPr lang="en-US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i.e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in 2</a:t>
            </a:r>
            <a:r>
              <a:rPr lang="en-US" sz="1800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nd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and 3</a:t>
            </a:r>
            <a:r>
              <a:rPr lang="en-US" sz="1800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rd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quarter.</a:t>
            </a:r>
          </a:p>
          <a:p>
            <a:pPr>
              <a:lnSpc>
                <a:spcPct val="110000"/>
              </a:lnSpc>
            </a:pP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From descriptive statistics of global sales, we can find that average global sales as 0.53.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Organizational benefit:</a:t>
            </a:r>
          </a:p>
          <a:p>
            <a:pPr>
              <a:lnSpc>
                <a:spcPct val="110000"/>
              </a:lnSpc>
            </a:pP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By using this data analysis report, game manufacturers can find out which are type of gaming genre  that attracts gamers more.</a:t>
            </a:r>
          </a:p>
          <a:p>
            <a:pPr>
              <a:lnSpc>
                <a:spcPct val="110000"/>
              </a:lnSpc>
            </a:pP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Also they can decide which time of the year is the best for launching of their future games for making high sales.</a:t>
            </a:r>
          </a:p>
          <a:p>
            <a:pPr>
              <a:lnSpc>
                <a:spcPct val="110000"/>
              </a:lnSpc>
            </a:pP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They can also stop manufacturing those games with least sales which might help them in making more profits.</a:t>
            </a:r>
          </a:p>
          <a:p>
            <a:pPr>
              <a:lnSpc>
                <a:spcPct val="110000"/>
              </a:lnSpc>
            </a:pPr>
            <a:endParaRPr lang="en-US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en-US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en-US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en-US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en-US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en-US" sz="18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7AD38CC-4F1C-48A1-AB51-7AEC952911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789" y="345461"/>
            <a:ext cx="10677965" cy="754769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079418"/>
                </a:solidFill>
              </a:rPr>
              <a:t>Conclusion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896B3D-642C-4784-AEDF-18C003365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0F34E-4A79-A240-AEA8-3E29BB228B1B}" type="slidenum">
              <a:rPr lang="en-US" smtClean="0"/>
              <a:t>16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9B30FB0-FF45-D042-89A3-79367CD4EE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12" y="6061446"/>
            <a:ext cx="1599045" cy="68530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CB6D677-D81E-484B-BFB8-CF94D1CE17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4966" y="6315928"/>
            <a:ext cx="2358689" cy="113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3257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val 16">
            <a:extLst>
              <a:ext uri="{FF2B5EF4-FFF2-40B4-BE49-F238E27FC236}">
                <a16:creationId xmlns:a16="http://schemas.microsoft.com/office/drawing/2014/main" id="{F402B760-09FB-7348-8C67-DCAC88C6CBC2}"/>
              </a:ext>
            </a:extLst>
          </p:cNvPr>
          <p:cNvSpPr/>
          <p:nvPr/>
        </p:nvSpPr>
        <p:spPr>
          <a:xfrm>
            <a:off x="8076008" y="1039839"/>
            <a:ext cx="3457401" cy="3457401"/>
          </a:xfrm>
          <a:prstGeom prst="ellipse">
            <a:avLst/>
          </a:prstGeom>
          <a:solidFill>
            <a:srgbClr val="74C4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5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0A4EF44-D1A3-E14E-BB09-389A47FCDC48}"/>
              </a:ext>
            </a:extLst>
          </p:cNvPr>
          <p:cNvSpPr/>
          <p:nvPr/>
        </p:nvSpPr>
        <p:spPr>
          <a:xfrm>
            <a:off x="6124379" y="1774456"/>
            <a:ext cx="2496674" cy="2496674"/>
          </a:xfrm>
          <a:prstGeom prst="ellipse">
            <a:avLst/>
          </a:prstGeom>
          <a:solidFill>
            <a:srgbClr val="007B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83A2ACE-0D5E-384B-9A6E-674AEC575B68}"/>
              </a:ext>
            </a:extLst>
          </p:cNvPr>
          <p:cNvSpPr/>
          <p:nvPr/>
        </p:nvSpPr>
        <p:spPr>
          <a:xfrm>
            <a:off x="7512922" y="3762622"/>
            <a:ext cx="1946630" cy="1946630"/>
          </a:xfrm>
          <a:prstGeom prst="ellipse">
            <a:avLst/>
          </a:prstGeom>
          <a:solidFill>
            <a:srgbClr val="00A6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FB2AF749-8A90-084D-9E88-6F607893C5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4903" y="1310738"/>
            <a:ext cx="839610" cy="92743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9675027-528B-EB43-A286-5E8E73779B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6259" y="2179707"/>
            <a:ext cx="608650" cy="67231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FCBEC96E-9508-B645-BDEB-A15BFDD9BA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2513" y="4071080"/>
            <a:ext cx="447447" cy="49425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FA7DCF1-6C16-374C-8F76-507B203E3B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6580" y="6329398"/>
            <a:ext cx="2358689" cy="11386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F2A6CD8-29EB-AC48-A197-87E92D2FF2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962" y="6016749"/>
            <a:ext cx="1599045" cy="685305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A320F0C-3D09-44B1-A6D4-37BE17747D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0F34E-4A79-A240-AEA8-3E29BB228B1B}" type="slidenum">
              <a:rPr lang="en-US" smtClean="0"/>
              <a:t>17</a:t>
            </a:fld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3A07544-8A84-4A57-8CC5-729BD65230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396" y="3061689"/>
            <a:ext cx="10677965" cy="754769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079418"/>
                </a:solidFill>
              </a:rPr>
              <a:t>Thank You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32079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8F09505-16A9-5F40-9BAF-3E022D3C2EAB}"/>
              </a:ext>
            </a:extLst>
          </p:cNvPr>
          <p:cNvSpPr/>
          <p:nvPr/>
        </p:nvSpPr>
        <p:spPr>
          <a:xfrm>
            <a:off x="0" y="1346062"/>
            <a:ext cx="12192000" cy="4005558"/>
          </a:xfrm>
          <a:prstGeom prst="rect">
            <a:avLst/>
          </a:prstGeom>
          <a:gradFill flip="none" rotWithShape="1">
            <a:gsLst>
              <a:gs pos="0">
                <a:srgbClr val="00A44E"/>
              </a:gs>
              <a:gs pos="100000">
                <a:srgbClr val="004A24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DB1086-1365-B942-BFE2-A2552509A3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7755" y="1487450"/>
            <a:ext cx="10038735" cy="4097273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00000"/>
              </a:lnSpc>
              <a:spcBef>
                <a:spcPts val="1600"/>
              </a:spcBef>
              <a:buNone/>
            </a:pPr>
            <a:r>
              <a:rPr lang="en-US" b="1" dirty="0" smtClean="0">
                <a:solidFill>
                  <a:schemeClr val="bg1"/>
                </a:solidFill>
              </a:rPr>
              <a:t>Analysis of Video game sales </a:t>
            </a:r>
          </a:p>
          <a:p>
            <a:pPr>
              <a:lnSpc>
                <a:spcPct val="110000"/>
              </a:lnSpc>
            </a:pPr>
            <a:r>
              <a:rPr lang="en-US" sz="1500" dirty="0" smtClean="0">
                <a:solidFill>
                  <a:schemeClr val="bg1"/>
                </a:solidFill>
              </a:rPr>
              <a:t>Video games plays an important role in everyone’s life regardless of gender and age.</a:t>
            </a:r>
          </a:p>
          <a:p>
            <a:pPr>
              <a:lnSpc>
                <a:spcPct val="110000"/>
              </a:lnSpc>
            </a:pPr>
            <a:r>
              <a:rPr lang="en-US" sz="1500" dirty="0" smtClean="0">
                <a:solidFill>
                  <a:schemeClr val="bg1"/>
                </a:solidFill>
              </a:rPr>
              <a:t>This dataset has sales data of different games along with their world rankings across different regions  over past five decades (1980-2020).</a:t>
            </a:r>
          </a:p>
          <a:p>
            <a:pPr>
              <a:lnSpc>
                <a:spcPct val="110000"/>
              </a:lnSpc>
            </a:pPr>
            <a:r>
              <a:rPr lang="en-US" sz="1500" dirty="0" smtClean="0">
                <a:solidFill>
                  <a:schemeClr val="bg1"/>
                </a:solidFill>
              </a:rPr>
              <a:t>The goals of this analysis are designed from the perspective of gaming manufacturers .</a:t>
            </a:r>
          </a:p>
          <a:p>
            <a:pPr>
              <a:lnSpc>
                <a:spcPct val="110000"/>
              </a:lnSpc>
            </a:pPr>
            <a:r>
              <a:rPr lang="en-US" sz="1500" dirty="0" smtClean="0">
                <a:solidFill>
                  <a:schemeClr val="bg1"/>
                </a:solidFill>
              </a:rPr>
              <a:t>The results of this goals might help in taking best business decisions in order to improve customer satisfaction.</a:t>
            </a:r>
          </a:p>
          <a:p>
            <a:pPr>
              <a:lnSpc>
                <a:spcPct val="110000"/>
              </a:lnSpc>
            </a:pPr>
            <a:r>
              <a:rPr lang="en-US" sz="1500" dirty="0">
                <a:solidFill>
                  <a:schemeClr val="bg1"/>
                </a:solidFill>
              </a:rPr>
              <a:t>Analysis of this dataset might not only benefit publishers in understanding and improving their sales but also help gaming platforms to figure out the requirements and area of interest of </a:t>
            </a:r>
            <a:r>
              <a:rPr lang="en-US" sz="1500" dirty="0" smtClean="0">
                <a:solidFill>
                  <a:schemeClr val="bg1"/>
                </a:solidFill>
              </a:rPr>
              <a:t>customers for their future launches of new game.</a:t>
            </a:r>
          </a:p>
          <a:p>
            <a:pPr>
              <a:lnSpc>
                <a:spcPct val="110000"/>
              </a:lnSpc>
            </a:pPr>
            <a:r>
              <a:rPr lang="en-US" sz="1500" dirty="0" smtClean="0">
                <a:solidFill>
                  <a:schemeClr val="bg1"/>
                </a:solidFill>
              </a:rPr>
              <a:t>Analysis is done based on several attributes like gaming genre, year published, gaming platform and geographical data of sales and other factors.  </a:t>
            </a:r>
            <a:endParaRPr lang="en-US" sz="1500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FFC1D17-55AD-6C45-BF39-A59E65E279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6580" y="6329398"/>
            <a:ext cx="2358689" cy="11386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9B29CF7-7FFE-834F-A256-BC3C11FAF0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962" y="6016749"/>
            <a:ext cx="1599045" cy="685305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E692014-46C0-4B98-BCEF-92C154242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0F34E-4A79-A240-AEA8-3E29BB228B1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7551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DB1086-1365-B942-BFE2-A2552509A3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3172" y="2308218"/>
            <a:ext cx="6365927" cy="3492814"/>
          </a:xfrm>
        </p:spPr>
        <p:txBody>
          <a:bodyPr>
            <a:normAutofit/>
          </a:bodyPr>
          <a:lstStyle/>
          <a:p>
            <a:pPr marL="457200" lvl="1" indent="0">
              <a:lnSpc>
                <a:spcPct val="110000"/>
              </a:lnSpc>
              <a:buNone/>
            </a:pPr>
            <a:r>
              <a:rPr lang="en-US" sz="2800" b="1" dirty="0" smtClean="0">
                <a:solidFill>
                  <a:srgbClr val="079418"/>
                </a:solidFill>
              </a:rPr>
              <a:t>About the data set:</a:t>
            </a:r>
            <a:endParaRPr lang="en-US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10000"/>
              </a:lnSpc>
            </a:pP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 set was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generated by scrape of 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vgchartz.com and consists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over 16,000 video games 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which were released between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1980 to 2020.This data set has 16599 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rows and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11 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columns. </a:t>
            </a:r>
          </a:p>
          <a:p>
            <a:pPr lvl="1" algn="just">
              <a:lnSpc>
                <a:spcPct val="110000"/>
              </a:lnSpc>
            </a:pP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This dataset can be downloaded from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kaggle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457200" lvl="1" indent="0" algn="just">
              <a:lnSpc>
                <a:spcPct val="110000"/>
              </a:lnSpc>
              <a:buNone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LINK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600" u="sng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https://www.kaggle.com/gregorut/videogamesales</a:t>
            </a:r>
            <a:endParaRPr lang="en-US" sz="1600" u="sng" dirty="0" smtClean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10000"/>
              </a:lnSpc>
            </a:pP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This dataset does not relate to entire gaming industry instead we can get clear understanding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the sales of video games in different regions of the world and the distribution is with respect to publishers, genres and platforms. </a:t>
            </a:r>
          </a:p>
          <a:p>
            <a:pPr marL="457200" lvl="1" indent="0">
              <a:lnSpc>
                <a:spcPct val="110000"/>
              </a:lnSpc>
              <a:buNone/>
            </a:pPr>
            <a:endParaRPr lang="en-US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lnSpc>
                <a:spcPct val="110000"/>
              </a:lnSpc>
              <a:buNone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lnSpc>
                <a:spcPct val="110000"/>
              </a:lnSpc>
              <a:buNone/>
            </a:pPr>
            <a:endParaRPr lang="en-US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lnSpc>
                <a:spcPct val="110000"/>
              </a:lnSpc>
              <a:buNone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CB6D677-D81E-484B-BFB8-CF94D1CE17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6580" y="6329398"/>
            <a:ext cx="2358689" cy="11386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9B30FB0-FF45-D042-89A3-79367CD4EE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962" y="6016749"/>
            <a:ext cx="1599045" cy="68530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A7AD38CC-4F1C-48A1-AB51-7AEC952911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789" y="345461"/>
            <a:ext cx="10677965" cy="1962757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rgbClr val="079418"/>
                </a:solidFill>
              </a:rPr>
              <a:t>Introduction </a:t>
            </a:r>
            <a:br>
              <a:rPr lang="en-US" b="1" dirty="0" smtClean="0">
                <a:solidFill>
                  <a:srgbClr val="079418"/>
                </a:solidFill>
              </a:rPr>
            </a:br>
            <a:r>
              <a:rPr lang="en-US" b="1" dirty="0">
                <a:solidFill>
                  <a:srgbClr val="079418"/>
                </a:solidFill>
              </a:rPr>
              <a:t/>
            </a:r>
            <a:br>
              <a:rPr lang="en-US" b="1" dirty="0">
                <a:solidFill>
                  <a:srgbClr val="079418"/>
                </a:solidFill>
              </a:rPr>
            </a:b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this project we leverage the power of MSEXCEL 2016, a faster no-code way, for performing data analysis .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896B3D-642C-4784-AEDF-18C003365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0F34E-4A79-A240-AEA8-3E29BB228B1B}" type="slidenum">
              <a:rPr lang="en-US" smtClean="0"/>
              <a:t>3</a:t>
            </a:fld>
            <a:endParaRPr lang="en-US" dirty="0"/>
          </a:p>
        </p:txBody>
      </p:sp>
      <p:pic>
        <p:nvPicPr>
          <p:cNvPr id="8" name="Picture 7" descr="DS12_VideoGameSalessss (Autosaved) - Excel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510" r="67661" b="29522"/>
          <a:stretch/>
        </p:blipFill>
        <p:spPr>
          <a:xfrm>
            <a:off x="7167716" y="2308218"/>
            <a:ext cx="4797554" cy="342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7443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DB1086-1365-B942-BFE2-A2552509A3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1789" y="1336011"/>
            <a:ext cx="10677965" cy="4402095"/>
          </a:xfrm>
        </p:spPr>
        <p:txBody>
          <a:bodyPr>
            <a:normAutofit/>
          </a:bodyPr>
          <a:lstStyle/>
          <a:p>
            <a:pPr marL="457200" lvl="1" indent="0" algn="just">
              <a:lnSpc>
                <a:spcPct val="110000"/>
              </a:lnSpc>
              <a:buNone/>
            </a:pP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Will have to deal with very huge dataset in real life which might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have 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certain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amount of 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unreadable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unnecessary, 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inconsistent and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redundant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data. We can simply remove these rows if they are less than 5%. But if more than 5%, removing data might leave us with less data for our analysis. The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cleaning process 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can be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performed by following the below steps: </a:t>
            </a:r>
          </a:p>
          <a:p>
            <a:pPr marL="800100" lvl="1" indent="-342900" algn="just">
              <a:lnSpc>
                <a:spcPct val="110000"/>
              </a:lnSpc>
              <a:buFont typeface="Arial" panose="020B0604020202020204" pitchFamily="34" charset="0"/>
              <a:buAutoNum type="arabicPeriod"/>
            </a:pPr>
            <a:r>
              <a:rPr lang="en-US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Working 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 missing values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I encountered a plenty of missing values in the data 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set. So I found them by find and replace across each column. I found all n/a values and replaced them by zeros in numerical columns like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sum of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NA_Sales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EU_Sales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JP_Sales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Other_sales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800100" lvl="1" indent="-342900" algn="just">
              <a:lnSpc>
                <a:spcPct val="110000"/>
              </a:lnSpc>
              <a:buFont typeface="Arial" panose="020B0604020202020204" pitchFamily="34" charset="0"/>
              <a:buAutoNum type="arabicPeriod"/>
            </a:pPr>
            <a:r>
              <a:rPr lang="en-US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Inconsistent data: 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No data inconsistencies were found.</a:t>
            </a:r>
            <a:endParaRPr lang="en-US" sz="18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10000"/>
              </a:lnSpc>
              <a:buFont typeface="Arial" panose="020B0604020202020204" pitchFamily="34" charset="0"/>
              <a:buAutoNum type="arabicPeriod"/>
            </a:pPr>
            <a:r>
              <a:rPr lang="en-US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Removing 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variables based on business rules: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 the variables available can be used in analysis 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 didn’t remove any. </a:t>
            </a:r>
          </a:p>
          <a:p>
            <a:pPr marL="800100" lvl="1" indent="-342900" algn="just">
              <a:lnSpc>
                <a:spcPct val="110000"/>
              </a:lnSpc>
              <a:buFont typeface="Arial" panose="020B0604020202020204" pitchFamily="34" charset="0"/>
              <a:buAutoNum type="arabicPeriod"/>
            </a:pPr>
            <a:r>
              <a:rPr lang="en-US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Removing 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variables based on </a:t>
            </a:r>
            <a:r>
              <a:rPr lang="en-US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Requirements: 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 had to add random date column to perform date functions.</a:t>
            </a:r>
            <a:r>
              <a:rPr lang="en-US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CB6D677-D81E-484B-BFB8-CF94D1CE17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6580" y="6329398"/>
            <a:ext cx="2358689" cy="11386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9B30FB0-FF45-D042-89A3-79367CD4EE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962" y="6016749"/>
            <a:ext cx="1599045" cy="68530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A7AD38CC-4F1C-48A1-AB51-7AEC952911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789" y="345461"/>
            <a:ext cx="10677965" cy="754769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079418"/>
                </a:solidFill>
              </a:rPr>
              <a:t>Data cleaning: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896B3D-642C-4784-AEDF-18C003365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0F34E-4A79-A240-AEA8-3E29BB228B1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7330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CB6D677-D81E-484B-BFB8-CF94D1CE17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6580" y="6329398"/>
            <a:ext cx="2358689" cy="113868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A7AD38CC-4F1C-48A1-AB51-7AEC952911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789" y="345461"/>
            <a:ext cx="10677965" cy="754769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079418"/>
                </a:solidFill>
              </a:rPr>
              <a:t>Data </a:t>
            </a:r>
            <a:r>
              <a:rPr lang="en-US" b="1" dirty="0" smtClean="0">
                <a:solidFill>
                  <a:srgbClr val="079418"/>
                </a:solidFill>
              </a:rPr>
              <a:t>analysis Approach: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896B3D-642C-4784-AEDF-18C003365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0F34E-4A79-A240-AEA8-3E29BB228B1B}" type="slidenum">
              <a:rPr lang="en-US" smtClean="0"/>
              <a:t>5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9B30FB0-FF45-D042-89A3-79367CD4EE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962" y="6172695"/>
            <a:ext cx="1599045" cy="685305"/>
          </a:xfrm>
          <a:prstGeom prst="rect">
            <a:avLst/>
          </a:prstGeom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38200" y="1209368"/>
            <a:ext cx="10515600" cy="4967595"/>
          </a:xfrm>
        </p:spPr>
        <p:txBody>
          <a:bodyPr>
            <a:normAutofit/>
          </a:bodyPr>
          <a:lstStyle/>
          <a:p>
            <a:r>
              <a:rPr lang="en-US" sz="2400" dirty="0" smtClean="0"/>
              <a:t>I prepared few goals and </a:t>
            </a:r>
            <a:r>
              <a:rPr lang="en-US" sz="2400" dirty="0"/>
              <a:t>performed data analysis using all the latest features of </a:t>
            </a:r>
            <a:r>
              <a:rPr lang="en-US" sz="2400" dirty="0" smtClean="0"/>
              <a:t>excel.</a:t>
            </a:r>
          </a:p>
          <a:p>
            <a:r>
              <a:rPr lang="en-US" sz="2400" dirty="0" smtClean="0"/>
              <a:t>Used </a:t>
            </a:r>
            <a:r>
              <a:rPr lang="en-US" sz="2400" b="1" dirty="0" smtClean="0"/>
              <a:t>Excel functions </a:t>
            </a:r>
            <a:r>
              <a:rPr lang="en-US" sz="2400" dirty="0" smtClean="0"/>
              <a:t>like MATCH, EXP, VLOOKUP, HLOOKUP, COUNTIF, MAX, MIN, AVG, SUNTOTALS, ARRAY FORMULA and various </a:t>
            </a:r>
            <a:r>
              <a:rPr lang="en-US" sz="2400" b="1" dirty="0" smtClean="0"/>
              <a:t>DATE</a:t>
            </a:r>
            <a:r>
              <a:rPr lang="en-US" sz="2400" dirty="0" smtClean="0"/>
              <a:t> functions.</a:t>
            </a:r>
          </a:p>
          <a:p>
            <a:r>
              <a:rPr lang="en-US" sz="2400" dirty="0"/>
              <a:t>Created </a:t>
            </a:r>
            <a:r>
              <a:rPr lang="en-US" sz="2400" b="1" dirty="0"/>
              <a:t>pivot tables and charts </a:t>
            </a:r>
            <a:r>
              <a:rPr lang="en-US" sz="2400" dirty="0"/>
              <a:t>for interactive analysis</a:t>
            </a:r>
            <a:r>
              <a:rPr lang="en-US" sz="2400" dirty="0" smtClean="0"/>
              <a:t>.</a:t>
            </a:r>
          </a:p>
          <a:p>
            <a:r>
              <a:rPr lang="en-US" sz="2400" dirty="0" smtClean="0"/>
              <a:t>Used different PIVOT charts such as column charts, pie charts, area charts, line charts etc., for visualization. </a:t>
            </a:r>
            <a:endParaRPr lang="en-US" sz="2400" dirty="0"/>
          </a:p>
          <a:p>
            <a:r>
              <a:rPr lang="en-US" sz="2400" dirty="0" smtClean="0"/>
              <a:t>Created </a:t>
            </a:r>
            <a:r>
              <a:rPr lang="en-US" sz="2400" b="1" dirty="0" smtClean="0"/>
              <a:t>An Interactive Dashboard </a:t>
            </a:r>
            <a:r>
              <a:rPr lang="en-US" sz="2400" dirty="0" smtClean="0"/>
              <a:t>of our entire analysis using all the PIVOT charts and used few attributes as </a:t>
            </a:r>
            <a:r>
              <a:rPr lang="en-US" sz="2400" b="1" dirty="0" smtClean="0"/>
              <a:t>slicers</a:t>
            </a:r>
            <a:r>
              <a:rPr lang="en-US" sz="2400" dirty="0" smtClean="0"/>
              <a:t>.</a:t>
            </a:r>
          </a:p>
          <a:p>
            <a:r>
              <a:rPr lang="en-US" sz="2400" dirty="0" smtClean="0"/>
              <a:t>Used </a:t>
            </a:r>
            <a:r>
              <a:rPr lang="en-US" sz="2400" b="1" dirty="0" smtClean="0"/>
              <a:t>data analysis add-on </a:t>
            </a:r>
            <a:r>
              <a:rPr lang="en-US" sz="2400" dirty="0" smtClean="0"/>
              <a:t>for obtaining descriptive statistics of an required attribute. Here I analyzed descriptive statistics of GLOBAL_SALES. </a:t>
            </a: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42849716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DB1086-1365-B942-BFE2-A2552509A3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63032" y="1435510"/>
            <a:ext cx="5441694" cy="4378489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Overall data analysis goals:</a:t>
            </a:r>
          </a:p>
          <a:p>
            <a:pPr marL="800100" lvl="1" indent="-342900">
              <a:lnSpc>
                <a:spcPct val="110000"/>
              </a:lnSpc>
              <a:buFont typeface="+mj-lt"/>
              <a:buAutoNum type="arabicPeriod"/>
            </a:pPr>
            <a:r>
              <a:rPr lang="en-US" sz="1500" dirty="0" smtClean="0">
                <a:solidFill>
                  <a:schemeClr val="dk1"/>
                </a:solidFill>
              </a:rPr>
              <a:t>Analysis </a:t>
            </a:r>
            <a:r>
              <a:rPr lang="en-US" sz="1500" dirty="0">
                <a:solidFill>
                  <a:schemeClr val="dk1"/>
                </a:solidFill>
              </a:rPr>
              <a:t>of sales of  </a:t>
            </a:r>
            <a:r>
              <a:rPr lang="en-US" sz="1500" dirty="0" smtClean="0">
                <a:solidFill>
                  <a:schemeClr val="dk1"/>
                </a:solidFill>
              </a:rPr>
              <a:t>Gaming Platforms </a:t>
            </a:r>
            <a:r>
              <a:rPr lang="en-US" sz="1500" dirty="0">
                <a:solidFill>
                  <a:schemeClr val="dk1"/>
                </a:solidFill>
              </a:rPr>
              <a:t>based on genre across all </a:t>
            </a:r>
            <a:r>
              <a:rPr lang="en-US" sz="1500" dirty="0" smtClean="0">
                <a:solidFill>
                  <a:schemeClr val="dk1"/>
                </a:solidFill>
              </a:rPr>
              <a:t>regions.</a:t>
            </a:r>
            <a:endParaRPr lang="en-US" sz="1500" dirty="0"/>
          </a:p>
          <a:p>
            <a:pPr marL="800100" lvl="1" indent="-342900">
              <a:lnSpc>
                <a:spcPct val="110000"/>
              </a:lnSpc>
              <a:buFont typeface="+mj-lt"/>
              <a:buAutoNum type="arabicPeriod"/>
            </a:pPr>
            <a:r>
              <a:rPr lang="en-US" sz="1500" dirty="0"/>
              <a:t>Analysis of </a:t>
            </a:r>
            <a:r>
              <a:rPr lang="en-US" sz="1500" dirty="0" smtClean="0"/>
              <a:t>Top 10 </a:t>
            </a:r>
            <a:r>
              <a:rPr lang="en-US" sz="1500" dirty="0"/>
              <a:t>platforms </a:t>
            </a:r>
            <a:r>
              <a:rPr lang="en-US" sz="1500" dirty="0" smtClean="0"/>
              <a:t>which </a:t>
            </a:r>
            <a:r>
              <a:rPr lang="en-US" sz="1500" dirty="0"/>
              <a:t>published </a:t>
            </a:r>
            <a:r>
              <a:rPr lang="en-US" sz="1500" dirty="0" smtClean="0"/>
              <a:t>maximum number of games.</a:t>
            </a:r>
          </a:p>
          <a:p>
            <a:pPr marL="800100" lvl="1" indent="-342900">
              <a:lnSpc>
                <a:spcPct val="110000"/>
              </a:lnSpc>
              <a:buFont typeface="+mj-lt"/>
              <a:buAutoNum type="arabicPeriod"/>
            </a:pPr>
            <a:r>
              <a:rPr lang="en-US" sz="1500" dirty="0" smtClean="0">
                <a:solidFill>
                  <a:schemeClr val="dk1"/>
                </a:solidFill>
              </a:rPr>
              <a:t>Year-wise </a:t>
            </a:r>
            <a:r>
              <a:rPr lang="en-US" sz="1500" dirty="0">
                <a:solidFill>
                  <a:schemeClr val="dk1"/>
                </a:solidFill>
              </a:rPr>
              <a:t>distribution of </a:t>
            </a:r>
            <a:r>
              <a:rPr lang="en-US" sz="1500" dirty="0" smtClean="0">
                <a:solidFill>
                  <a:schemeClr val="dk1"/>
                </a:solidFill>
              </a:rPr>
              <a:t>gaming platforms </a:t>
            </a:r>
            <a:r>
              <a:rPr lang="en-US" sz="1500" dirty="0">
                <a:solidFill>
                  <a:schemeClr val="dk1"/>
                </a:solidFill>
              </a:rPr>
              <a:t>with </a:t>
            </a:r>
            <a:r>
              <a:rPr lang="en-US" sz="1500" dirty="0" smtClean="0">
                <a:solidFill>
                  <a:schemeClr val="dk1"/>
                </a:solidFill>
              </a:rPr>
              <a:t>high global sales.</a:t>
            </a:r>
          </a:p>
          <a:p>
            <a:pPr marL="800100" lvl="1" indent="-342900">
              <a:lnSpc>
                <a:spcPct val="110000"/>
              </a:lnSpc>
              <a:buFont typeface="+mj-lt"/>
              <a:buAutoNum type="arabicPeriod"/>
            </a:pPr>
            <a:r>
              <a:rPr lang="en-US" sz="1500" dirty="0" smtClean="0"/>
              <a:t>statistics of number of games released </a:t>
            </a:r>
            <a:r>
              <a:rPr lang="en-US" sz="1500" dirty="0"/>
              <a:t>across past five decades(1980-2020)</a:t>
            </a:r>
          </a:p>
          <a:p>
            <a:pPr marL="800100" lvl="1" indent="-342900">
              <a:lnSpc>
                <a:spcPct val="110000"/>
              </a:lnSpc>
              <a:buFont typeface="+mj-lt"/>
              <a:buAutoNum type="arabicPeriod"/>
            </a:pPr>
            <a:r>
              <a:rPr lang="en-US" sz="1500" dirty="0" smtClean="0"/>
              <a:t>Trends of </a:t>
            </a:r>
            <a:r>
              <a:rPr lang="en-US" sz="1500" dirty="0"/>
              <a:t>global sales </a:t>
            </a:r>
            <a:r>
              <a:rPr lang="en-US" sz="1500" dirty="0" smtClean="0"/>
              <a:t>for year </a:t>
            </a:r>
            <a:r>
              <a:rPr lang="en-US" sz="1500" dirty="0"/>
              <a:t>2019 </a:t>
            </a:r>
            <a:r>
              <a:rPr lang="en-US" sz="1500" dirty="0" smtClean="0"/>
              <a:t>quarter-wise.</a:t>
            </a:r>
          </a:p>
          <a:p>
            <a:pPr marL="800100" lvl="1" indent="-342900">
              <a:lnSpc>
                <a:spcPct val="110000"/>
              </a:lnSpc>
              <a:buFont typeface="+mj-lt"/>
              <a:buAutoNum type="arabicPeriod"/>
            </a:pPr>
            <a:r>
              <a:rPr lang="en-US" sz="1500" dirty="0" smtClean="0"/>
              <a:t>Top </a:t>
            </a:r>
            <a:r>
              <a:rPr lang="en-US" sz="1500" dirty="0"/>
              <a:t>ten years with </a:t>
            </a:r>
            <a:r>
              <a:rPr lang="en-US" sz="1500" dirty="0" smtClean="0"/>
              <a:t>most published games</a:t>
            </a:r>
          </a:p>
          <a:p>
            <a:pPr marL="800100" lvl="1" indent="-342900">
              <a:lnSpc>
                <a:spcPct val="110000"/>
              </a:lnSpc>
              <a:buFont typeface="+mj-lt"/>
              <a:buAutoNum type="arabicPeriod"/>
            </a:pPr>
            <a:r>
              <a:rPr lang="en-US" sz="1500" dirty="0" smtClean="0"/>
              <a:t>Visualizing </a:t>
            </a:r>
            <a:r>
              <a:rPr lang="en-US" sz="1500" dirty="0"/>
              <a:t>the characteristics, values and cumulative </a:t>
            </a:r>
            <a:r>
              <a:rPr lang="en-US" sz="1500" dirty="0" smtClean="0"/>
              <a:t>sum</a:t>
            </a:r>
          </a:p>
          <a:p>
            <a:pPr marL="800100" lvl="1" indent="-342900">
              <a:lnSpc>
                <a:spcPct val="110000"/>
              </a:lnSpc>
              <a:buFont typeface="+mj-lt"/>
              <a:buAutoNum type="arabicPeriod"/>
            </a:pPr>
            <a:r>
              <a:rPr lang="en-US" sz="1500" dirty="0" smtClean="0"/>
              <a:t>Analysis based on Descriptive statistics of Global sales.</a:t>
            </a:r>
          </a:p>
          <a:p>
            <a:pPr marL="800100" lvl="1" indent="-342900">
              <a:lnSpc>
                <a:spcPct val="110000"/>
              </a:lnSpc>
              <a:buFont typeface="+mj-lt"/>
              <a:buAutoNum type="arabicPeriod"/>
            </a:pPr>
            <a:endParaRPr lang="en-US" sz="1600" dirty="0"/>
          </a:p>
          <a:p>
            <a:pPr marL="800100" lvl="1" indent="-342900">
              <a:lnSpc>
                <a:spcPct val="110000"/>
              </a:lnSpc>
              <a:buFont typeface="+mj-lt"/>
              <a:buAutoNum type="arabicPeriod"/>
            </a:pPr>
            <a:endParaRPr lang="en-US" sz="1600" b="1" dirty="0" smtClean="0">
              <a:solidFill>
                <a:schemeClr val="dk1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CB6D677-D81E-484B-BFB8-CF94D1CE17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6580" y="6329398"/>
            <a:ext cx="2358689" cy="113868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A7AD38CC-4F1C-48A1-AB51-7AEC952911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789" y="345461"/>
            <a:ext cx="10677965" cy="754769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079418"/>
                </a:solidFill>
              </a:rPr>
              <a:t>Data analysis: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896B3D-642C-4784-AEDF-18C003365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0F34E-4A79-A240-AEA8-3E29BB228B1B}" type="slidenum">
              <a:rPr lang="en-US" smtClean="0"/>
              <a:t>6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5DB1086-1365-B942-BFE2-A2552509A3D9}"/>
              </a:ext>
            </a:extLst>
          </p:cNvPr>
          <p:cNvSpPr txBox="1">
            <a:spLocks/>
          </p:cNvSpPr>
          <p:nvPr/>
        </p:nvSpPr>
        <p:spPr>
          <a:xfrm>
            <a:off x="801789" y="1082428"/>
            <a:ext cx="5761243" cy="524696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Specific data analysis goals:</a:t>
            </a:r>
          </a:p>
          <a:p>
            <a:pPr marL="800100" lvl="1" indent="-342900">
              <a:lnSpc>
                <a:spcPct val="110000"/>
              </a:lnSpc>
              <a:buFont typeface="+mj-lt"/>
              <a:buAutoNum type="arabicPeriod"/>
            </a:pPr>
            <a:r>
              <a:rPr lang="en-US" sz="1500" dirty="0"/>
              <a:t>What is the </a:t>
            </a:r>
            <a:r>
              <a:rPr lang="en-US" sz="1500" dirty="0" smtClean="0"/>
              <a:t>rank </a:t>
            </a:r>
            <a:r>
              <a:rPr lang="en-US" sz="1500" dirty="0"/>
              <a:t>of </a:t>
            </a:r>
            <a:r>
              <a:rPr lang="en-US" sz="1500" dirty="0" smtClean="0"/>
              <a:t>“Grand </a:t>
            </a:r>
            <a:r>
              <a:rPr lang="en-US" sz="1500" dirty="0"/>
              <a:t>Theft Auto </a:t>
            </a:r>
            <a:r>
              <a:rPr lang="en-US" sz="1500" dirty="0" smtClean="0"/>
              <a:t>V” </a:t>
            </a:r>
            <a:r>
              <a:rPr lang="en-US" sz="1500" dirty="0"/>
              <a:t>and </a:t>
            </a:r>
            <a:r>
              <a:rPr lang="en-US" sz="1500" dirty="0" smtClean="0"/>
              <a:t>“New </a:t>
            </a:r>
            <a:r>
              <a:rPr lang="en-US" sz="1500" dirty="0"/>
              <a:t>Super Mario </a:t>
            </a:r>
            <a:r>
              <a:rPr lang="en-US" sz="1500" dirty="0" smtClean="0"/>
              <a:t>Bros”?</a:t>
            </a:r>
          </a:p>
          <a:p>
            <a:pPr marL="800100" lvl="1" indent="-342900">
              <a:lnSpc>
                <a:spcPct val="110000"/>
              </a:lnSpc>
              <a:buFont typeface="+mj-lt"/>
              <a:buAutoNum type="arabicPeriod"/>
            </a:pPr>
            <a:r>
              <a:rPr lang="en-US" sz="1500" dirty="0"/>
              <a:t>Who published </a:t>
            </a:r>
            <a:r>
              <a:rPr lang="en-US" sz="1500" dirty="0" smtClean="0"/>
              <a:t>“</a:t>
            </a:r>
            <a:r>
              <a:rPr lang="en-US" sz="1500" dirty="0" err="1" smtClean="0"/>
              <a:t>BioShock</a:t>
            </a:r>
            <a:r>
              <a:rPr lang="en-US" sz="1500" dirty="0" smtClean="0"/>
              <a:t> 2” </a:t>
            </a:r>
            <a:r>
              <a:rPr lang="en-US" sz="1500" dirty="0"/>
              <a:t>and how  </a:t>
            </a:r>
            <a:r>
              <a:rPr lang="en-US" sz="1500" dirty="0" smtClean="0"/>
              <a:t>where its sales?</a:t>
            </a:r>
          </a:p>
          <a:p>
            <a:pPr marL="800100" lvl="1" indent="-342900">
              <a:lnSpc>
                <a:spcPct val="110000"/>
              </a:lnSpc>
              <a:buFont typeface="+mj-lt"/>
              <a:buAutoNum type="arabicPeriod"/>
            </a:pPr>
            <a:r>
              <a:rPr lang="en-US" sz="1500" dirty="0"/>
              <a:t>What </a:t>
            </a:r>
            <a:r>
              <a:rPr lang="en-US" sz="1500" dirty="0" smtClean="0"/>
              <a:t>are the </a:t>
            </a:r>
            <a:r>
              <a:rPr lang="en-US" sz="1500" dirty="0"/>
              <a:t>average global sales </a:t>
            </a:r>
            <a:r>
              <a:rPr lang="en-US" sz="1500" dirty="0" smtClean="0"/>
              <a:t>of “Mario </a:t>
            </a:r>
            <a:r>
              <a:rPr lang="en-US" sz="1500" dirty="0"/>
              <a:t>Kart </a:t>
            </a:r>
            <a:r>
              <a:rPr lang="en-US" sz="1500" dirty="0" smtClean="0"/>
              <a:t>Wii” </a:t>
            </a:r>
            <a:r>
              <a:rPr lang="en-US" sz="1500" dirty="0"/>
              <a:t>and </a:t>
            </a:r>
            <a:r>
              <a:rPr lang="en-US" sz="1500" dirty="0" smtClean="0"/>
              <a:t>“Mario </a:t>
            </a:r>
            <a:r>
              <a:rPr lang="en-US" sz="1500" dirty="0"/>
              <a:t>Kart </a:t>
            </a:r>
            <a:r>
              <a:rPr lang="en-US" sz="1500" dirty="0" smtClean="0"/>
              <a:t>DS”?</a:t>
            </a:r>
          </a:p>
          <a:p>
            <a:pPr marL="800100" lvl="1" indent="-342900">
              <a:lnSpc>
                <a:spcPct val="110000"/>
              </a:lnSpc>
              <a:buFont typeface="+mj-lt"/>
              <a:buAutoNum type="arabicPeriod"/>
            </a:pPr>
            <a:r>
              <a:rPr lang="en-US" sz="1500" dirty="0"/>
              <a:t>What </a:t>
            </a:r>
            <a:r>
              <a:rPr lang="en-US" sz="1500" dirty="0" smtClean="0"/>
              <a:t>is  </a:t>
            </a:r>
            <a:r>
              <a:rPr lang="en-US" sz="1500" dirty="0"/>
              <a:t>total sales for </a:t>
            </a:r>
            <a:r>
              <a:rPr lang="en-US" sz="1500" dirty="0" smtClean="0"/>
              <a:t>“The </a:t>
            </a:r>
            <a:r>
              <a:rPr lang="en-US" sz="1500" dirty="0" err="1" smtClean="0"/>
              <a:t>incrediables</a:t>
            </a:r>
            <a:r>
              <a:rPr lang="en-US" sz="1500" dirty="0" smtClean="0"/>
              <a:t>”?</a:t>
            </a:r>
          </a:p>
          <a:p>
            <a:pPr marL="800100" lvl="1" indent="-342900">
              <a:lnSpc>
                <a:spcPct val="110000"/>
              </a:lnSpc>
              <a:buFont typeface="+mj-lt"/>
              <a:buAutoNum type="arabicPeriod"/>
            </a:pPr>
            <a:r>
              <a:rPr lang="en-US" sz="1500" dirty="0"/>
              <a:t>what is the Difference </a:t>
            </a:r>
            <a:r>
              <a:rPr lang="en-US" sz="1500" dirty="0" smtClean="0"/>
              <a:t>of </a:t>
            </a:r>
            <a:r>
              <a:rPr lang="en-US" sz="1500" dirty="0" err="1"/>
              <a:t>Global_sales</a:t>
            </a:r>
            <a:r>
              <a:rPr lang="en-US" sz="1500" dirty="0"/>
              <a:t> and </a:t>
            </a:r>
            <a:r>
              <a:rPr lang="en-US" sz="1500" dirty="0" err="1" smtClean="0"/>
              <a:t>NA_Sales</a:t>
            </a:r>
            <a:r>
              <a:rPr lang="en-US" sz="1500" dirty="0" smtClean="0"/>
              <a:t> for </a:t>
            </a:r>
            <a:r>
              <a:rPr lang="en-US" sz="1500" dirty="0"/>
              <a:t>“The </a:t>
            </a:r>
            <a:r>
              <a:rPr lang="en-US" sz="1500" dirty="0" err="1"/>
              <a:t>incrediables</a:t>
            </a:r>
            <a:r>
              <a:rPr lang="en-US" sz="1500" dirty="0" smtClean="0"/>
              <a:t>”?</a:t>
            </a:r>
          </a:p>
          <a:p>
            <a:pPr marL="800100" lvl="1" indent="-342900">
              <a:lnSpc>
                <a:spcPct val="110000"/>
              </a:lnSpc>
              <a:buFont typeface="+mj-lt"/>
              <a:buAutoNum type="arabicPeriod"/>
            </a:pPr>
            <a:r>
              <a:rPr lang="en-US" sz="1500" dirty="0"/>
              <a:t>Which game </a:t>
            </a:r>
            <a:r>
              <a:rPr lang="en-US" sz="1500" dirty="0" smtClean="0"/>
              <a:t>tops with </a:t>
            </a:r>
            <a:r>
              <a:rPr lang="en-US" sz="1500" dirty="0"/>
              <a:t>the highest global sales</a:t>
            </a:r>
            <a:r>
              <a:rPr lang="en-US" sz="1500" dirty="0" smtClean="0"/>
              <a:t>?</a:t>
            </a:r>
          </a:p>
          <a:p>
            <a:pPr marL="800100" lvl="1" indent="-342900">
              <a:lnSpc>
                <a:spcPct val="110000"/>
              </a:lnSpc>
              <a:buFont typeface="+mj-lt"/>
              <a:buAutoNum type="arabicPeriod"/>
            </a:pPr>
            <a:r>
              <a:rPr lang="en-US" sz="1500" dirty="0" smtClean="0"/>
              <a:t>Number of games published </a:t>
            </a:r>
            <a:r>
              <a:rPr lang="en-US" sz="1500" dirty="0"/>
              <a:t>by </a:t>
            </a:r>
            <a:r>
              <a:rPr lang="en-US" sz="1500" dirty="0" smtClean="0"/>
              <a:t>“Nintendo” </a:t>
            </a:r>
            <a:r>
              <a:rPr lang="en-US" sz="1500" dirty="0"/>
              <a:t>and </a:t>
            </a:r>
            <a:r>
              <a:rPr lang="en-US" sz="1500" dirty="0" smtClean="0"/>
              <a:t>“</a:t>
            </a:r>
            <a:r>
              <a:rPr lang="en-US" sz="1500" dirty="0" err="1" smtClean="0"/>
              <a:t>ubisoft</a:t>
            </a:r>
            <a:r>
              <a:rPr lang="en-US" sz="1500" dirty="0" smtClean="0"/>
              <a:t>” each</a:t>
            </a:r>
          </a:p>
          <a:p>
            <a:pPr marL="800100" lvl="1" indent="-342900">
              <a:lnSpc>
                <a:spcPct val="110000"/>
              </a:lnSpc>
              <a:buFont typeface="+mj-lt"/>
              <a:buAutoNum type="arabicPeriod"/>
            </a:pPr>
            <a:r>
              <a:rPr lang="en-US" sz="1500" dirty="0" smtClean="0"/>
              <a:t>Find the </a:t>
            </a:r>
            <a:r>
              <a:rPr lang="en-US" sz="1500" dirty="0"/>
              <a:t>exponential of </a:t>
            </a:r>
            <a:r>
              <a:rPr lang="en-US" sz="1500" dirty="0" err="1"/>
              <a:t>global_sales</a:t>
            </a:r>
            <a:r>
              <a:rPr lang="en-US" sz="1500" dirty="0"/>
              <a:t> of </a:t>
            </a:r>
            <a:r>
              <a:rPr lang="en-US" sz="1500" dirty="0" smtClean="0"/>
              <a:t>“</a:t>
            </a:r>
            <a:r>
              <a:rPr lang="en-US" sz="1500" dirty="0" err="1" smtClean="0"/>
              <a:t>Nintendogs</a:t>
            </a:r>
            <a:r>
              <a:rPr lang="en-US" sz="1500" dirty="0" smtClean="0"/>
              <a:t> “?</a:t>
            </a:r>
          </a:p>
          <a:p>
            <a:pPr marL="800100" lvl="1" indent="-342900">
              <a:lnSpc>
                <a:spcPct val="110000"/>
              </a:lnSpc>
              <a:buFont typeface="+mj-lt"/>
              <a:buAutoNum type="arabicPeriod"/>
            </a:pPr>
            <a:r>
              <a:rPr lang="en-US" sz="1500" dirty="0"/>
              <a:t>What </a:t>
            </a:r>
            <a:r>
              <a:rPr lang="en-US" sz="1500" dirty="0" smtClean="0"/>
              <a:t>were </a:t>
            </a:r>
            <a:r>
              <a:rPr lang="en-US" sz="1500" dirty="0"/>
              <a:t>the global sales of </a:t>
            </a:r>
            <a:r>
              <a:rPr lang="en-US" sz="1500" dirty="0" smtClean="0"/>
              <a:t>“Wii Sports”?</a:t>
            </a:r>
          </a:p>
          <a:p>
            <a:pPr marL="800100" lvl="1" indent="-342900">
              <a:lnSpc>
                <a:spcPct val="110000"/>
              </a:lnSpc>
              <a:buFont typeface="+mj-lt"/>
              <a:buAutoNum type="arabicPeriod"/>
            </a:pPr>
            <a:r>
              <a:rPr lang="en-US" sz="1500" dirty="0" smtClean="0"/>
              <a:t>How </a:t>
            </a:r>
            <a:r>
              <a:rPr lang="en-US" sz="1500" dirty="0"/>
              <a:t>many </a:t>
            </a:r>
            <a:r>
              <a:rPr lang="en-US" sz="1500" dirty="0" smtClean="0"/>
              <a:t>years has </a:t>
            </a:r>
            <a:r>
              <a:rPr lang="en-US" sz="1500" dirty="0"/>
              <a:t>passed since "Mario Kart Wii" </a:t>
            </a:r>
            <a:r>
              <a:rPr lang="en-US" sz="1500" dirty="0" smtClean="0"/>
              <a:t>was released?</a:t>
            </a:r>
          </a:p>
          <a:p>
            <a:pPr marL="800100" lvl="1" indent="-342900">
              <a:lnSpc>
                <a:spcPct val="110000"/>
              </a:lnSpc>
              <a:buFont typeface="+mj-lt"/>
              <a:buAutoNum type="arabicPeriod"/>
            </a:pPr>
            <a:r>
              <a:rPr lang="en-US" sz="1500" dirty="0" smtClean="0"/>
              <a:t>On which day of the week did "Grand Theft Auto V" release? </a:t>
            </a:r>
          </a:p>
          <a:p>
            <a:pPr marL="800100" lvl="1" indent="-342900">
              <a:lnSpc>
                <a:spcPct val="110000"/>
              </a:lnSpc>
              <a:buFont typeface="+mj-lt"/>
              <a:buAutoNum type="arabicPeriod"/>
            </a:pPr>
            <a:r>
              <a:rPr lang="en-US" sz="1500" dirty="0"/>
              <a:t>On what date "</a:t>
            </a:r>
            <a:r>
              <a:rPr lang="en-US" sz="1500" dirty="0" err="1"/>
              <a:t>Nintendogs</a:t>
            </a:r>
            <a:r>
              <a:rPr lang="en-US" sz="1500" dirty="0"/>
              <a:t>" </a:t>
            </a:r>
            <a:r>
              <a:rPr lang="en-US" sz="1500" dirty="0" smtClean="0"/>
              <a:t>will be launched </a:t>
            </a:r>
            <a:r>
              <a:rPr lang="en-US" sz="1500" dirty="0"/>
              <a:t>if </a:t>
            </a:r>
            <a:r>
              <a:rPr lang="en-US" sz="1500" dirty="0" smtClean="0"/>
              <a:t>is </a:t>
            </a:r>
            <a:r>
              <a:rPr lang="en-US" sz="1500" dirty="0"/>
              <a:t>released after 456 </a:t>
            </a:r>
            <a:r>
              <a:rPr lang="en-US" sz="1500" dirty="0" smtClean="0"/>
              <a:t>days </a:t>
            </a:r>
            <a:r>
              <a:rPr lang="en-US" sz="1500" dirty="0"/>
              <a:t>the actual date </a:t>
            </a:r>
            <a:r>
              <a:rPr lang="en-US" sz="1500" dirty="0" smtClean="0"/>
              <a:t>of launch? </a:t>
            </a:r>
          </a:p>
          <a:p>
            <a:pPr marL="800100" lvl="1" indent="-342900">
              <a:lnSpc>
                <a:spcPct val="110000"/>
              </a:lnSpc>
              <a:buFont typeface="+mj-lt"/>
              <a:buAutoNum type="arabicPeriod"/>
            </a:pPr>
            <a:r>
              <a:rPr lang="en-US" sz="1600" dirty="0"/>
              <a:t>To Determine the subtotals the North America Sales of Genre</a:t>
            </a:r>
            <a:r>
              <a:rPr lang="en-US" sz="1600" dirty="0" smtClean="0"/>
              <a:t>.</a:t>
            </a:r>
          </a:p>
          <a:p>
            <a:pPr marL="800100" lvl="1" indent="-342900">
              <a:lnSpc>
                <a:spcPct val="110000"/>
              </a:lnSpc>
              <a:buFont typeface="+mj-lt"/>
              <a:buAutoNum type="arabicPeriod"/>
            </a:pPr>
            <a:r>
              <a:rPr lang="en-US" sz="1600" dirty="0"/>
              <a:t>To determine the count of ps2 platform using Array formula.</a:t>
            </a:r>
          </a:p>
          <a:p>
            <a:pPr marL="800100" lvl="1" indent="-342900">
              <a:lnSpc>
                <a:spcPct val="110000"/>
              </a:lnSpc>
              <a:buFont typeface="+mj-lt"/>
              <a:buAutoNum type="arabicPeriod"/>
            </a:pPr>
            <a:endParaRPr lang="en-US" sz="1600" dirty="0"/>
          </a:p>
          <a:p>
            <a:pPr marL="800100" lvl="1" indent="-342900">
              <a:lnSpc>
                <a:spcPct val="110000"/>
              </a:lnSpc>
              <a:buFont typeface="+mj-lt"/>
              <a:buAutoNum type="arabicPeriod"/>
            </a:pPr>
            <a:endParaRPr lang="en-US" sz="1500" dirty="0" smtClean="0"/>
          </a:p>
          <a:p>
            <a:pPr marL="800100" lvl="1" indent="-342900">
              <a:lnSpc>
                <a:spcPct val="110000"/>
              </a:lnSpc>
              <a:buFont typeface="+mj-lt"/>
              <a:buAutoNum type="arabicPeriod"/>
            </a:pPr>
            <a:endParaRPr lang="en-US" sz="1600" b="1" dirty="0" smtClean="0">
              <a:solidFill>
                <a:schemeClr val="dk1"/>
              </a:solidFill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9B30FB0-FF45-D042-89A3-79367CD4EE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962" y="6172695"/>
            <a:ext cx="1599045" cy="685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4289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CB6D677-D81E-484B-BFB8-CF94D1CE17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6580" y="6329398"/>
            <a:ext cx="2358689" cy="113868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A7AD38CC-4F1C-48A1-AB51-7AEC952911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789" y="345461"/>
            <a:ext cx="10677965" cy="754769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079418"/>
                </a:solidFill>
              </a:rPr>
              <a:t>Final Dashboard :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896B3D-642C-4784-AEDF-18C003365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0F34E-4A79-A240-AEA8-3E29BB228B1B}" type="slidenum">
              <a:rPr lang="en-US" smtClean="0"/>
              <a:t>7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9B30FB0-FF45-D042-89A3-79367CD4EE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962" y="6172695"/>
            <a:ext cx="1599045" cy="685305"/>
          </a:xfrm>
          <a:prstGeom prst="rect">
            <a:avLst/>
          </a:prstGeom>
        </p:spPr>
      </p:pic>
      <p:pic>
        <p:nvPicPr>
          <p:cNvPr id="5" name="Content Placeholder 4" descr="Screen Clipping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560" y="1465006"/>
            <a:ext cx="11245645" cy="4139381"/>
          </a:xfrm>
        </p:spPr>
      </p:pic>
    </p:spTree>
    <p:extLst>
      <p:ext uri="{BB962C8B-B14F-4D97-AF65-F5344CB8AC3E}">
        <p14:creationId xmlns:p14="http://schemas.microsoft.com/office/powerpoint/2010/main" val="27209959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DB1086-1365-B942-BFE2-A2552509A3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1789" y="1100231"/>
            <a:ext cx="10677965" cy="4916518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Specific data goals: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7AD38CC-4F1C-48A1-AB51-7AEC952911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789" y="345461"/>
            <a:ext cx="10677965" cy="754769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079418"/>
                </a:solidFill>
              </a:rPr>
              <a:t>Data analysis results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896B3D-642C-4784-AEDF-18C003365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0F34E-4A79-A240-AEA8-3E29BB228B1B}" type="slidenum">
              <a:rPr lang="en-US" smtClean="0"/>
              <a:t>8</a:t>
            </a:fld>
            <a:endParaRPr lang="en-US"/>
          </a:p>
        </p:txBody>
      </p:sp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789" y="2002861"/>
            <a:ext cx="4458469" cy="1821888"/>
          </a:xfrm>
          <a:prstGeom prst="rect">
            <a:avLst/>
          </a:prstGeom>
        </p:spPr>
      </p:pic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5653" y="901254"/>
            <a:ext cx="4890271" cy="2915484"/>
          </a:xfrm>
          <a:prstGeom prst="rect">
            <a:avLst/>
          </a:prstGeom>
        </p:spPr>
      </p:pic>
      <p:pic>
        <p:nvPicPr>
          <p:cNvPr id="8" name="Picture 7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735" y="3954389"/>
            <a:ext cx="5358581" cy="266272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9B30FB0-FF45-D042-89A3-79367CD4EE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212" y="6061446"/>
            <a:ext cx="1599045" cy="685305"/>
          </a:xfrm>
          <a:prstGeom prst="rect">
            <a:avLst/>
          </a:prstGeom>
        </p:spPr>
      </p:pic>
      <p:pic>
        <p:nvPicPr>
          <p:cNvPr id="10" name="Picture 9" descr="Screen Clippi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3317" y="4075266"/>
            <a:ext cx="4630994" cy="228108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CB6D677-D81E-484B-BFB8-CF94D1CE17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04966" y="6315928"/>
            <a:ext cx="2358689" cy="113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0953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DB1086-1365-B942-BFE2-A2552509A3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1789" y="1100231"/>
            <a:ext cx="10677965" cy="4916518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Specific data goals: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7AD38CC-4F1C-48A1-AB51-7AEC952911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789" y="345461"/>
            <a:ext cx="10677965" cy="754769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079418"/>
                </a:solidFill>
              </a:rPr>
              <a:t>Data analysis results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896B3D-642C-4784-AEDF-18C003365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0F34E-4A79-A240-AEA8-3E29BB228B1B}" type="slidenum">
              <a:rPr lang="en-US" smtClean="0"/>
              <a:t>9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CB6D677-D81E-484B-BFB8-CF94D1CE17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4966" y="6315928"/>
            <a:ext cx="2358689" cy="113868"/>
          </a:xfrm>
          <a:prstGeom prst="rect">
            <a:avLst/>
          </a:prstGeom>
        </p:spPr>
      </p:pic>
      <p:pic>
        <p:nvPicPr>
          <p:cNvPr id="2" name="Picture 1" descr="Screen Clippi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470"/>
          <a:stretch/>
        </p:blipFill>
        <p:spPr>
          <a:xfrm>
            <a:off x="689743" y="1585488"/>
            <a:ext cx="4403368" cy="1344525"/>
          </a:xfrm>
          <a:prstGeom prst="rect">
            <a:avLst/>
          </a:prstGeom>
        </p:spPr>
      </p:pic>
      <p:pic>
        <p:nvPicPr>
          <p:cNvPr id="9" name="Picture 8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192" y="2993349"/>
            <a:ext cx="4118776" cy="1057541"/>
          </a:xfrm>
          <a:prstGeom prst="rect">
            <a:avLst/>
          </a:prstGeom>
        </p:spPr>
      </p:pic>
      <p:pic>
        <p:nvPicPr>
          <p:cNvPr id="11" name="Picture 10" descr="Screen Clippi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743" y="4231663"/>
            <a:ext cx="4507630" cy="227034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9B30FB0-FF45-D042-89A3-79367CD4EE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51331" y="6061446"/>
            <a:ext cx="1599045" cy="685305"/>
          </a:xfrm>
          <a:prstGeom prst="rect">
            <a:avLst/>
          </a:prstGeom>
        </p:spPr>
      </p:pic>
      <p:pic>
        <p:nvPicPr>
          <p:cNvPr id="15" name="Picture 14" descr="Screen Clippi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9419" y="1486407"/>
            <a:ext cx="5285629" cy="1316606"/>
          </a:xfrm>
          <a:prstGeom prst="rect">
            <a:avLst/>
          </a:prstGeom>
        </p:spPr>
      </p:pic>
      <p:pic>
        <p:nvPicPr>
          <p:cNvPr id="18" name="Picture 17" descr="Screen Clippi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9419" y="3189188"/>
            <a:ext cx="5645299" cy="2956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7204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7A2ECE6EE30EC4DB8D8A22BD801D6C7" ma:contentTypeVersion="11" ma:contentTypeDescription="Create a new document." ma:contentTypeScope="" ma:versionID="08ad46f1f544e1c0e445224af25ee928">
  <xsd:schema xmlns:xsd="http://www.w3.org/2001/XMLSchema" xmlns:xs="http://www.w3.org/2001/XMLSchema" xmlns:p="http://schemas.microsoft.com/office/2006/metadata/properties" xmlns:ns3="331e5a1c-fa4c-44b1-9414-b418d09aeced" xmlns:ns4="d6c0034c-5203-492d-8710-82b7ca276156" targetNamespace="http://schemas.microsoft.com/office/2006/metadata/properties" ma:root="true" ma:fieldsID="e94a057dbe470b69428305bdf52f9865" ns3:_="" ns4:_="">
    <xsd:import namespace="331e5a1c-fa4c-44b1-9414-b418d09aeced"/>
    <xsd:import namespace="d6c0034c-5203-492d-8710-82b7ca276156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31e5a1c-fa4c-44b1-9414-b418d09aece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6c0034c-5203-492d-8710-82b7ca276156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9F629C9-72D8-40F0-97C0-A8F739FD07DE}">
  <ds:schemaRefs>
    <ds:schemaRef ds:uri="http://purl.org/dc/elements/1.1/"/>
    <ds:schemaRef ds:uri="http://purl.org/dc/dcmitype/"/>
    <ds:schemaRef ds:uri="d6c0034c-5203-492d-8710-82b7ca276156"/>
    <ds:schemaRef ds:uri="http://www.w3.org/XML/1998/namespace"/>
    <ds:schemaRef ds:uri="http://purl.org/dc/terms/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331e5a1c-fa4c-44b1-9414-b418d09aeced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6C3A1A35-57BA-4252-BE99-58396300B95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689E40C-D4B4-436C-8F27-CF669A10049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31e5a1c-fa4c-44b1-9414-b418d09aeced"/>
    <ds:schemaRef ds:uri="d6c0034c-5203-492d-8710-82b7ca27615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6450</TotalTime>
  <Words>1063</Words>
  <Application>Microsoft Office PowerPoint</Application>
  <PresentationFormat>Widescreen</PresentationFormat>
  <Paragraphs>109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Introduction   In this project we leverage the power of MSEXCEL 2016, a faster no-code way, for performing data analysis . </vt:lpstr>
      <vt:lpstr>Data cleaning:</vt:lpstr>
      <vt:lpstr>Data analysis Approach:</vt:lpstr>
      <vt:lpstr>Data analysis:</vt:lpstr>
      <vt:lpstr>Final Dashboard :</vt:lpstr>
      <vt:lpstr>Data analysis results</vt:lpstr>
      <vt:lpstr>Data analysis results</vt:lpstr>
      <vt:lpstr>Data analysis results</vt:lpstr>
      <vt:lpstr>Data analysis results</vt:lpstr>
      <vt:lpstr>Data analysis results</vt:lpstr>
      <vt:lpstr>Data analysis results</vt:lpstr>
      <vt:lpstr>Data analysis results</vt:lpstr>
      <vt:lpstr>Data analysis results</vt:lpstr>
      <vt:lpstr>Conclusion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Davis, Clayton</dc:creator>
  <cp:lastModifiedBy>Gundubogula, Sindhura (Cognizant)</cp:lastModifiedBy>
  <cp:revision>63</cp:revision>
  <cp:lastPrinted>2019-08-23T20:44:22Z</cp:lastPrinted>
  <dcterms:created xsi:type="dcterms:W3CDTF">2019-07-08T18:39:15Z</dcterms:created>
  <dcterms:modified xsi:type="dcterms:W3CDTF">2020-10-20T12:44:38Z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0x01010087A2ECE6EE30EC4DB8D8A22BD801D6C7</vt:lpwstr>
  </property>
</Properties>
</file>